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09" r:id="rId5"/>
  </p:sldMasterIdLst>
  <p:notesMasterIdLst>
    <p:notesMasterId r:id="rId17"/>
  </p:notesMasterIdLst>
  <p:handoutMasterIdLst>
    <p:handoutMasterId r:id="rId18"/>
  </p:handoutMasterIdLst>
  <p:sldIdLst>
    <p:sldId id="256" r:id="rId6"/>
    <p:sldId id="797" r:id="rId7"/>
    <p:sldId id="774" r:id="rId8"/>
    <p:sldId id="812" r:id="rId9"/>
    <p:sldId id="813" r:id="rId10"/>
    <p:sldId id="814" r:id="rId11"/>
    <p:sldId id="815" r:id="rId12"/>
    <p:sldId id="816" r:id="rId13"/>
    <p:sldId id="818" r:id="rId14"/>
    <p:sldId id="820" r:id="rId15"/>
    <p:sldId id="81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0A1"/>
    <a:srgbClr val="4D4D4D"/>
    <a:srgbClr val="4D3647"/>
    <a:srgbClr val="405C58"/>
    <a:srgbClr val="89A927"/>
    <a:srgbClr val="FFFFCC"/>
    <a:srgbClr val="CCFFFF"/>
    <a:srgbClr val="DADADA"/>
    <a:srgbClr val="6AB1E2"/>
    <a:srgbClr val="4F5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31E79-E0F6-42B4-81D2-F6528430675D}" v="49" dt="2021-09-14T09:54:39.168"/>
    <p1510:client id="{E1464F33-4654-4B10-9A8D-FBAEBFC9900C}" v="88" dt="2021-09-14T06:11:31.742"/>
    <p1510:client id="{F01B4D51-0336-4C70-AFDC-611B390A191A}" v="5" dt="2021-09-14T05:50:27.320"/>
    <p1510:client id="{F6DA6A41-464E-41F3-A82D-EA74885AE663}" v="58" dt="2021-09-13T13:59:3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94694"/>
  </p:normalViewPr>
  <p:slideViewPr>
    <p:cSldViewPr>
      <p:cViewPr varScale="1">
        <p:scale>
          <a:sx n="79" d="100"/>
          <a:sy n="79" d="100"/>
        </p:scale>
        <p:origin x="1080" y="72"/>
      </p:cViewPr>
      <p:guideLst>
        <p:guide orient="horz" pos="2160"/>
        <p:guide pos="3840"/>
        <p:guide pos="393"/>
        <p:guide pos="7287"/>
        <p:guide orient="horz" pos="1434"/>
        <p:guide orient="horz" pos="1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6387-9B2C-47D4-817F-B480CD8FE401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AF43-8757-4EAD-9F58-9E2A76067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77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6F75-BAAE-443A-B125-A4AB28EE771D}" type="datetimeFigureOut">
              <a:rPr lang="it-IT" smtClean="0"/>
              <a:pPr/>
              <a:t>10/01/2023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E915-EA16-4232-A021-A9A4488F5A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50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0E36-AEC0-451B-BB85-5BAC8758C48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0E36-AEC0-451B-BB85-5BAC8758C48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AF6B6-C75F-42B1-BA49-CCBB6A51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532-8008-41DE-86A7-88B9FE8E2660}" type="datetime4">
              <a:rPr lang="it-IT" smtClean="0"/>
              <a:t>10 gennaio 2023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1D0FE-724F-44B3-855B-2D01DD55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31B5-D41A-4E9F-92C1-F27FD99BC5FC}" type="datetime1">
              <a:rPr lang="it-IT" altLang="it-IT" smtClean="0"/>
              <a:pPr>
                <a:defRPr/>
              </a:pPr>
              <a:t>10/01/2023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DIL Venezia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379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904F3A-A383-43BA-9695-377040D07A68}" type="datetime1">
              <a:rPr lang="it-IT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10/01/2023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AF6B6-C75F-42B1-BA49-CCBB6A51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532-8008-41DE-86A7-88B9FE8E2660}" type="datetime4">
              <a:rPr lang="it-IT" smtClean="0"/>
              <a:t>10 gennaio 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1D0FE-724F-44B3-855B-2D01DD55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07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31B5-D41A-4E9F-92C1-F27FD99BC5FC}" type="datetime1">
              <a:rPr lang="it-IT" altLang="it-IT" smtClean="0"/>
              <a:pPr>
                <a:defRPr/>
              </a:pPr>
              <a:t>10/01/2023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Ispettorato Interregionale del Lavoro Nord 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3796"/>
      </p:ext>
    </p:extLst>
  </p:cSld>
  <p:clrMapOvr>
    <a:masterClrMapping/>
  </p:clrMapOvr>
  <p:transition>
    <p:wipe dir="d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904F3A-A383-43BA-9695-377040D07A68}" type="datetime1">
              <a:rPr lang="it-IT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10/01/2023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Ispettorato Interregionale del Lavoro Nord Est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30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6D973-D039-43AD-B88C-64F5257D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D6D-B0A7-4742-A268-96FCED9EE37D}" type="datetime4">
              <a:rPr lang="it-IT" smtClean="0"/>
              <a:t>10 gennaio 2023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45FA6-FAE6-4292-9A39-EE6116A2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47FB1D9-7B2E-4E24-9E93-DF421FC4E73D}"/>
              </a:ext>
            </a:extLst>
          </p:cNvPr>
          <p:cNvCxnSpPr/>
          <p:nvPr/>
        </p:nvCxnSpPr>
        <p:spPr>
          <a:xfrm>
            <a:off x="323524" y="620116"/>
            <a:ext cx="11520005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</p:cxnSp>
      <p:pic>
        <p:nvPicPr>
          <p:cNvPr id="8" name="Immagine 14">
            <a:extLst>
              <a:ext uri="{FF2B5EF4-FFF2-40B4-BE49-F238E27FC236}">
                <a16:creationId xmlns:a16="http://schemas.microsoft.com/office/drawing/2014/main" id="{64417FFA-49B7-47E1-B5D0-372CEACC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"/>
            <a:ext cx="1631579" cy="122367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6D973-D039-43AD-B88C-64F5257D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D6D-B0A7-4742-A268-96FCED9EE37D}" type="datetime4">
              <a:rPr lang="it-IT" smtClean="0"/>
              <a:t>10 gennaio 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45FA6-FAE6-4292-9A39-EE6116A2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47FB1D9-7B2E-4E24-9E93-DF421FC4E73D}"/>
              </a:ext>
            </a:extLst>
          </p:cNvPr>
          <p:cNvCxnSpPr/>
          <p:nvPr/>
        </p:nvCxnSpPr>
        <p:spPr>
          <a:xfrm>
            <a:off x="323524" y="620116"/>
            <a:ext cx="11520005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</p:cxnSp>
      <p:pic>
        <p:nvPicPr>
          <p:cNvPr id="8" name="Immagine 14">
            <a:extLst>
              <a:ext uri="{FF2B5EF4-FFF2-40B4-BE49-F238E27FC236}">
                <a16:creationId xmlns:a16="http://schemas.microsoft.com/office/drawing/2014/main" id="{64417FFA-49B7-47E1-B5D0-372CEACC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"/>
            <a:ext cx="1631579" cy="122367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5B9E5A6-54F3-4A2B-8D89-C9300F117B48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C76EFF3C-455D-461A-AF3A-AC9A24EB54FD}"/>
              </a:ext>
            </a:extLst>
          </p:cNvPr>
          <p:cNvSpPr/>
          <p:nvPr/>
        </p:nvSpPr>
        <p:spPr>
          <a:xfrm>
            <a:off x="3769368" y="2798895"/>
            <a:ext cx="5316564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i="1" dirty="0">
                <a:solidFill>
                  <a:srgbClr val="8830A1"/>
                </a:solidFill>
                <a:ea typeface="+mn-lt"/>
                <a:cs typeface="+mn-lt"/>
              </a:rPr>
              <a:t>#Rights4AllSeasons</a:t>
            </a:r>
            <a:r>
              <a:rPr lang="it-IT" sz="4400" dirty="0">
                <a:solidFill>
                  <a:srgbClr val="8830A1"/>
                </a:solidFill>
                <a:ea typeface="+mn-lt"/>
                <a:cs typeface="+mn-lt"/>
              </a:rPr>
              <a:t> </a:t>
            </a:r>
            <a:endParaRPr lang="it-IT">
              <a:solidFill>
                <a:srgbClr val="8830A1"/>
              </a:solidFill>
              <a:cs typeface="Calibri"/>
            </a:endParaRPr>
          </a:p>
          <a:p>
            <a:pPr algn="ctr"/>
            <a:r>
              <a:rPr lang="it-IT" sz="4400" b="1" i="1" dirty="0">
                <a:solidFill>
                  <a:srgbClr val="8830A1"/>
                </a:solidFill>
                <a:ea typeface="+mn-lt"/>
                <a:cs typeface="+mn-lt"/>
              </a:rPr>
              <a:t>Week of Action 20-24 </a:t>
            </a:r>
            <a:r>
              <a:rPr lang="it-IT" sz="4400" b="1" i="1" dirty="0" err="1">
                <a:solidFill>
                  <a:srgbClr val="8830A1"/>
                </a:solidFill>
                <a:ea typeface="+mn-lt"/>
                <a:cs typeface="+mn-lt"/>
              </a:rPr>
              <a:t>September</a:t>
            </a:r>
            <a:r>
              <a:rPr lang="it-IT" sz="4400" b="1" i="1" dirty="0">
                <a:solidFill>
                  <a:srgbClr val="8830A1"/>
                </a:solidFill>
                <a:ea typeface="+mn-lt"/>
                <a:cs typeface="+mn-lt"/>
              </a:rPr>
              <a:t> 2021</a:t>
            </a:r>
            <a:r>
              <a:rPr lang="it-IT" sz="4400" dirty="0">
                <a:solidFill>
                  <a:srgbClr val="8830A1"/>
                </a:solidFill>
                <a:ea typeface="+mn-lt"/>
                <a:cs typeface="+mn-lt"/>
              </a:rPr>
              <a:t> </a:t>
            </a:r>
            <a:endParaRPr lang="it-IT">
              <a:solidFill>
                <a:srgbClr val="8830A1"/>
              </a:solidFill>
            </a:endParaRPr>
          </a:p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907DF0-6625-914C-A7C8-9616A10D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" y="1611940"/>
            <a:ext cx="3819400" cy="1258500"/>
          </a:xfrm>
          <a:prstGeom prst="rect">
            <a:avLst/>
          </a:prstGeom>
        </p:spPr>
      </p:pic>
      <p:pic>
        <p:nvPicPr>
          <p:cNvPr id="13" name="Immagine 12" descr="Immagine che contiene verde, sedendo, parcheggiato, palo&#10;&#10;Descrizione generata automaticamente">
            <a:extLst>
              <a:ext uri="{FF2B5EF4-FFF2-40B4-BE49-F238E27FC236}">
                <a16:creationId xmlns:a16="http://schemas.microsoft.com/office/drawing/2014/main" id="{D75B7082-3E9C-BA4E-8D2E-B7570504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7" y="4160234"/>
            <a:ext cx="2544992" cy="1996425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381B83F-84F2-0D40-94F7-7836AD973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" y="4810017"/>
            <a:ext cx="2396282" cy="950424"/>
          </a:xfrm>
          <a:prstGeom prst="rect">
            <a:avLst/>
          </a:prstGeom>
        </p:spPr>
      </p:pic>
      <p:pic>
        <p:nvPicPr>
          <p:cNvPr id="17" name="Immagine 16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FEC20923-2ED3-444E-B65F-10B17F93D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8" y="3329345"/>
            <a:ext cx="3649080" cy="89505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F4B7CD3-4844-7A44-B24B-E0026AA7AD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1433" r="7861" b="11491"/>
          <a:stretch/>
        </p:blipFill>
        <p:spPr>
          <a:xfrm>
            <a:off x="9242294" y="765802"/>
            <a:ext cx="2544993" cy="21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764705"/>
            <a:ext cx="8553247" cy="530223"/>
          </a:xfrm>
        </p:spPr>
        <p:txBody>
          <a:bodyPr lIns="91440" tIns="45720" rIns="91440" bIns="45720" anchor="t"/>
          <a:lstStyle/>
          <a:p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endParaRPr lang="it-IT" sz="35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3199" y="2475834"/>
            <a:ext cx="8356963" cy="2562225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endParaRPr lang="it-IT" sz="210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691064B-71E0-42CE-83A5-50BCC4C41A02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spc="-20" dirty="0">
                <a:ea typeface="+mn-lt"/>
                <a:cs typeface="+mn-lt"/>
              </a:rPr>
              <a:t>IL CAPORALATO</a:t>
            </a:r>
            <a:endParaRPr lang="it-IT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1EBC-4B17-4B2A-8318-96C43E9E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15D-E3FF-44C9-AF52-4BBB63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47" y="6356353"/>
            <a:ext cx="7856653" cy="365125"/>
          </a:xfrm>
        </p:spPr>
        <p:txBody>
          <a:bodyPr/>
          <a:lstStyle/>
          <a:p>
            <a:r>
              <a:rPr lang="en-US"/>
              <a:t>Ispettorato Interregionale del Lavoro Nord Est</a:t>
            </a:r>
          </a:p>
        </p:txBody>
      </p: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558A67E4-262B-4B78-A411-07F5B2C249A2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28E462-196A-4B0A-B24F-1403EEB8B89E}"/>
              </a:ext>
            </a:extLst>
          </p:cNvPr>
          <p:cNvSpPr txBox="1">
            <a:spLocks/>
          </p:cNvSpPr>
          <p:nvPr/>
        </p:nvSpPr>
        <p:spPr>
          <a:xfrm>
            <a:off x="467917" y="1295237"/>
            <a:ext cx="10945216" cy="4969031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L’intermediazione illecita di manodopera e sfruttamento del lavoro – definito anche “</a:t>
            </a:r>
            <a:r>
              <a:rPr lang="it-IT" sz="2200" b="1" dirty="0"/>
              <a:t>caporalato</a:t>
            </a:r>
            <a:r>
              <a:rPr lang="it-IT" sz="2200" dirty="0"/>
              <a:t>” -  rappresenta un’ipotesi di reato prevista dall’art. </a:t>
            </a:r>
            <a:r>
              <a:rPr lang="it-IT" sz="2200" b="1" dirty="0"/>
              <a:t>603-bis c.p</a:t>
            </a:r>
            <a:r>
              <a:rPr lang="it-IT" sz="2200" dirty="0"/>
              <a:t>., introdotto dal D.L. 138/2011 e riformulato dalla L. 199/2016 e riguarda i casi in vengono reclutati lavoratori allo scopo di destinarli al lavoro presso terzi in condizioni di sfruttamento, approfittando dello stato di bisogno degli stessi.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Il reato punisce chiunque:</a:t>
            </a:r>
          </a:p>
          <a:p>
            <a:pPr marL="177800" indent="-177800" algn="just"/>
            <a:r>
              <a:rPr lang="it-IT" sz="2200" b="1" dirty="0"/>
              <a:t>recluta</a:t>
            </a:r>
            <a:r>
              <a:rPr lang="it-IT" sz="2200" dirty="0"/>
              <a:t> manodopera allo scopo di destinarla al lavoro presso terzi in condizioni di sfruttamento, approfittando dello stato di bisogno dei lavoratori (caporale che esercita intermediazione illecita)</a:t>
            </a:r>
          </a:p>
          <a:p>
            <a:pPr marL="177800" indent="-177800" algn="just"/>
            <a:r>
              <a:rPr lang="it-IT" sz="2200" b="1" dirty="0"/>
              <a:t>utilizza, assume o impiega </a:t>
            </a:r>
            <a:r>
              <a:rPr lang="it-IT" sz="2200" dirty="0"/>
              <a:t>manodopera, anche mediante l’attività di intermediazione di cui al punto precedente, sottoponendo i lavoratori a condizioni di sfruttamento, approfittando del loro stato di bisogno (utilizzatore).</a:t>
            </a:r>
          </a:p>
          <a:p>
            <a:pPr algn="just"/>
            <a:endParaRPr lang="it-IT" sz="2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La Sanzione prevista: reclusione da uno a sei anni e multa da 500 a 1.000 euro per ciascun lavoratore reclutato.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27BA97-0E90-40C9-93A5-1060949045AB}"/>
              </a:ext>
            </a:extLst>
          </p:cNvPr>
          <p:cNvSpPr txBox="1"/>
          <p:nvPr/>
        </p:nvSpPr>
        <p:spPr>
          <a:xfrm>
            <a:off x="2335273" y="696686"/>
            <a:ext cx="85584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4D4D4D"/>
                </a:solidFill>
                <a:latin typeface="Century Gothic"/>
              </a:rPr>
              <a:t>INDICI DI SFRUTTAMENTO LAVORATIVO (art. 603 –bis c.p.)</a:t>
            </a:r>
            <a:r>
              <a:rPr lang="it-IT" sz="2000" b="1" dirty="0">
                <a:latin typeface="Century Gothic"/>
              </a:rPr>
              <a:t>​</a:t>
            </a:r>
            <a:endParaRPr lang="it-IT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25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001" y="1178936"/>
            <a:ext cx="6536526" cy="4689329"/>
          </a:xfrm>
        </p:spPr>
        <p:txBody>
          <a:bodyPr lIns="91440" tIns="45720" rIns="91440" bIns="45720" anchor="t"/>
          <a:lstStyle/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I DIRITTI NON SONO </a:t>
            </a:r>
            <a:br>
              <a:rPr lang="it-IT" sz="4000" b="1" i="1" dirty="0">
                <a:latin typeface="+mn-lt"/>
                <a:ea typeface="+mn-lt"/>
                <a:cs typeface="+mn-lt"/>
              </a:rPr>
            </a:br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MAI FUORI STAGIONE </a:t>
            </a:r>
          </a:p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RIGHTS ARE NEVER </a:t>
            </a:r>
            <a:br>
              <a:rPr lang="it-IT" sz="4000" b="1" i="1" dirty="0">
                <a:latin typeface="+mn-lt"/>
                <a:ea typeface="+mn-lt"/>
                <a:cs typeface="+mn-lt"/>
              </a:rPr>
            </a:br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OUT OF SEASON </a:t>
            </a:r>
          </a:p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#Rights4AllSeasons </a:t>
            </a:r>
            <a:r>
              <a:rPr lang="it-IT" sz="44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 </a:t>
            </a:r>
            <a:br>
              <a:rPr lang="it-IT" sz="44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</a:br>
            <a:br>
              <a:rPr lang="it-IT" sz="4400" b="1" i="1" dirty="0">
                <a:latin typeface="+mn-lt"/>
                <a:ea typeface="+mn-lt"/>
                <a:cs typeface="+mn-lt"/>
              </a:rPr>
            </a:br>
            <a:br>
              <a:rPr lang="it-IT" sz="3500" dirty="0">
                <a:latin typeface="Calibri Light"/>
                <a:cs typeface="Calibri Light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Materiale elaborato dal Gruppo di lavoro </a:t>
            </a:r>
            <a:br>
              <a:rPr lang="it-IT" sz="2000" dirty="0">
                <a:latin typeface="Century Gothic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coordinato dall'Ispettorato Interregionale del Lavoro Nord Est</a:t>
            </a:r>
            <a:br>
              <a:rPr lang="it-IT" sz="2000" dirty="0">
                <a:latin typeface="Century Gothic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sede di Venezia</a:t>
            </a:r>
            <a:br>
              <a:rPr lang="it-IT" sz="20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endParaRPr lang="it-IT" sz="35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0598" y="3667533"/>
            <a:ext cx="8356963" cy="2562225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endParaRPr lang="it-IT" sz="210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691064B-71E0-42CE-83A5-50BCC4C41A02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1EBC-4B17-4B2A-8318-96C43E9E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15D-E3FF-44C9-AF52-4BBB63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47" y="6356353"/>
            <a:ext cx="7856653" cy="365125"/>
          </a:xfrm>
        </p:spPr>
        <p:txBody>
          <a:bodyPr/>
          <a:lstStyle/>
          <a:p>
            <a:r>
              <a:rPr lang="en-US"/>
              <a:t>Ispettorato Interregionale del Lavoro Nord Est</a:t>
            </a:r>
          </a:p>
        </p:txBody>
      </p: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558A67E4-262B-4B78-A411-07F5B2C249A2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A1513236-1E3C-42DA-BFBD-2543C0D7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4" y="860466"/>
            <a:ext cx="4651063" cy="48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5B9E5A6-54F3-4A2B-8D89-C9300F117B48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4CF989FF-FCB1-4495-861E-AF9F2C449850}"/>
              </a:ext>
            </a:extLst>
          </p:cNvPr>
          <p:cNvSpPr/>
          <p:nvPr/>
        </p:nvSpPr>
        <p:spPr>
          <a:xfrm>
            <a:off x="0" y="3756836"/>
            <a:ext cx="12191999" cy="19697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Coordinati da</a:t>
            </a: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ISPETTORATO INTERREGIONALE DEL LAVORO </a:t>
            </a: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NORD EST</a:t>
            </a:r>
          </a:p>
          <a:p>
            <a:pPr algn="ctr"/>
            <a:r>
              <a:rPr lang="it-IT" sz="1600" b="1" i="1" dirty="0">
                <a:solidFill>
                  <a:srgbClr val="8830A1"/>
                </a:solidFill>
                <a:ea typeface="+mn-lt"/>
                <a:cs typeface="+mn-lt"/>
              </a:rPr>
              <a:t>(Friuli Venezia Giulia - Veneto - Emilia Romagna - Marche)</a:t>
            </a:r>
          </a:p>
          <a:p>
            <a:pPr algn="ctr"/>
            <a:endParaRPr lang="it-IT" sz="16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ADFD5C2-AD66-4879-83D5-5B8EACCCCC8C}"/>
              </a:ext>
            </a:extLst>
          </p:cNvPr>
          <p:cNvSpPr/>
          <p:nvPr/>
        </p:nvSpPr>
        <p:spPr>
          <a:xfrm>
            <a:off x="0" y="755200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i="1" dirty="0">
                <a:solidFill>
                  <a:srgbClr val="8830A1"/>
                </a:solidFill>
                <a:ea typeface="+mn-lt"/>
                <a:cs typeface="+mn-lt"/>
              </a:rPr>
              <a:t>Incontri informativi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6237D1FB-4098-412A-BC41-928AA4A4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1297656"/>
            <a:ext cx="7815261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A TEMPO DETERMINATO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3978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74720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3978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75327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23759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20,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76447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1011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lavoratori a termine</a:t>
            </a:r>
          </a:p>
          <a:p>
            <a:pPr algn="ctr"/>
            <a:r>
              <a:rPr lang="it-IT" sz="2000" b="1" i="1" dirty="0">
                <a:solidFill>
                  <a:schemeClr val="bg1">
                    <a:lumMod val="75000"/>
                  </a:schemeClr>
                </a:solidFill>
              </a:rPr>
              <a:t>articolo 19, comma 5</a:t>
            </a:r>
            <a:endParaRPr lang="it-IT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1277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9986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11498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5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7707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3" y="817432"/>
            <a:ext cx="9292323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/>
              </a:rPr>
              <a:t>LE REGOLE                                  (norma base </a:t>
            </a:r>
            <a:r>
              <a:rPr lang="it-IT" sz="2500" b="1" spc="-20" dirty="0" err="1">
                <a:solidFill>
                  <a:srgbClr val="4D4D4D"/>
                </a:solidFill>
                <a:latin typeface="Century Gothic"/>
              </a:rPr>
              <a:t>D.Lgs.</a:t>
            </a:r>
            <a:r>
              <a:rPr lang="it-IT" sz="2500" b="1" spc="-20" dirty="0">
                <a:solidFill>
                  <a:srgbClr val="4D4D4D"/>
                </a:solidFill>
                <a:latin typeface="Century Gothic"/>
              </a:rPr>
              <a:t> 81/2015)</a:t>
            </a:r>
            <a:endParaRPr lang="it-IT" sz="2500" b="1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A TEMPO DETERMINATO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63691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64298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5748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20,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65418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0291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7895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lavoratori a termine</a:t>
            </a:r>
          </a:p>
          <a:p>
            <a:pPr algn="ctr"/>
            <a:r>
              <a:rPr lang="it-IT" sz="2000" b="1" i="1" dirty="0">
                <a:solidFill>
                  <a:schemeClr val="bg1">
                    <a:lumMod val="75000"/>
                  </a:schemeClr>
                </a:solidFill>
              </a:rPr>
              <a:t>articolo 19, comma 5</a:t>
            </a:r>
            <a:endParaRPr lang="it-IT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26876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2785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5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0506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3" y="817432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DEROGHE IN CASO DI LAVORO STAGIONALE</a:t>
            </a:r>
          </a:p>
        </p:txBody>
      </p:sp>
      <p:sp>
        <p:nvSpPr>
          <p:cNvPr id="3" name="Segno di moltiplicazione 2">
            <a:extLst>
              <a:ext uri="{FF2B5EF4-FFF2-40B4-BE49-F238E27FC236}">
                <a16:creationId xmlns:a16="http://schemas.microsoft.com/office/drawing/2014/main" id="{1CB84E4D-45E3-43D8-8AA5-FD3BA1AA8639}"/>
              </a:ext>
            </a:extLst>
          </p:cNvPr>
          <p:cNvSpPr/>
          <p:nvPr/>
        </p:nvSpPr>
        <p:spPr>
          <a:xfrm>
            <a:off x="1166118" y="1283079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o di moltiplicazione 22">
            <a:extLst>
              <a:ext uri="{FF2B5EF4-FFF2-40B4-BE49-F238E27FC236}">
                <a16:creationId xmlns:a16="http://schemas.microsoft.com/office/drawing/2014/main" id="{60E16B57-57D8-4D65-811C-791141933609}"/>
              </a:ext>
            </a:extLst>
          </p:cNvPr>
          <p:cNvSpPr/>
          <p:nvPr/>
        </p:nvSpPr>
        <p:spPr>
          <a:xfrm>
            <a:off x="5065448" y="1313872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o di moltiplicazione 23">
            <a:extLst>
              <a:ext uri="{FF2B5EF4-FFF2-40B4-BE49-F238E27FC236}">
                <a16:creationId xmlns:a16="http://schemas.microsoft.com/office/drawing/2014/main" id="{2D159360-F40F-4681-8098-E093A18FFB72}"/>
              </a:ext>
            </a:extLst>
          </p:cNvPr>
          <p:cNvSpPr/>
          <p:nvPr/>
        </p:nvSpPr>
        <p:spPr>
          <a:xfrm>
            <a:off x="5087888" y="39503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o di moltiplicazione 24">
            <a:extLst>
              <a:ext uri="{FF2B5EF4-FFF2-40B4-BE49-F238E27FC236}">
                <a16:creationId xmlns:a16="http://schemas.microsoft.com/office/drawing/2014/main" id="{5DCBD44C-6387-47E8-982B-A19D46223F90}"/>
              </a:ext>
            </a:extLst>
          </p:cNvPr>
          <p:cNvSpPr/>
          <p:nvPr/>
        </p:nvSpPr>
        <p:spPr>
          <a:xfrm>
            <a:off x="5074706" y="2671383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o di moltiplicazione 25">
            <a:extLst>
              <a:ext uri="{FF2B5EF4-FFF2-40B4-BE49-F238E27FC236}">
                <a16:creationId xmlns:a16="http://schemas.microsoft.com/office/drawing/2014/main" id="{0B85F75A-9CC1-4F82-88F8-44003D41FDF6}"/>
              </a:ext>
            </a:extLst>
          </p:cNvPr>
          <p:cNvSpPr/>
          <p:nvPr/>
        </p:nvSpPr>
        <p:spPr>
          <a:xfrm>
            <a:off x="1264131" y="399751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4A9ED1F4-AC4D-412E-9D92-A2EB691D3E35}"/>
              </a:ext>
            </a:extLst>
          </p:cNvPr>
          <p:cNvSpPr/>
          <p:nvPr/>
        </p:nvSpPr>
        <p:spPr>
          <a:xfrm>
            <a:off x="8963802" y="127286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C9F7581E-5D89-438B-8D46-6932C57971F1}"/>
              </a:ext>
            </a:extLst>
          </p:cNvPr>
          <p:cNvSpPr/>
          <p:nvPr/>
        </p:nvSpPr>
        <p:spPr>
          <a:xfrm>
            <a:off x="8915184" y="39675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9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SOMMINISTRAZIONE DI LAVORO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63691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64298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31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5748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32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65418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0291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7895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somministrati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26876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2785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0506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2" y="817432"/>
            <a:ext cx="9994007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REGOLE e le differenze rispetto al rapporto a termine «ordinario»</a:t>
            </a:r>
          </a:p>
        </p:txBody>
      </p:sp>
      <p:sp>
        <p:nvSpPr>
          <p:cNvPr id="25" name="Segno di moltiplicazione 24">
            <a:extLst>
              <a:ext uri="{FF2B5EF4-FFF2-40B4-BE49-F238E27FC236}">
                <a16:creationId xmlns:a16="http://schemas.microsoft.com/office/drawing/2014/main" id="{5DCBD44C-6387-47E8-982B-A19D46223F90}"/>
              </a:ext>
            </a:extLst>
          </p:cNvPr>
          <p:cNvSpPr/>
          <p:nvPr/>
        </p:nvSpPr>
        <p:spPr>
          <a:xfrm>
            <a:off x="1261889" y="2636912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4A9ED1F4-AC4D-412E-9D92-A2EB691D3E35}"/>
              </a:ext>
            </a:extLst>
          </p:cNvPr>
          <p:cNvSpPr/>
          <p:nvPr/>
        </p:nvSpPr>
        <p:spPr>
          <a:xfrm>
            <a:off x="8963802" y="127286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C9F7581E-5D89-438B-8D46-6932C57971F1}"/>
              </a:ext>
            </a:extLst>
          </p:cNvPr>
          <p:cNvSpPr/>
          <p:nvPr/>
        </p:nvSpPr>
        <p:spPr>
          <a:xfrm>
            <a:off x="8915184" y="39675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o di moltiplicazione 28">
            <a:extLst>
              <a:ext uri="{FF2B5EF4-FFF2-40B4-BE49-F238E27FC236}">
                <a16:creationId xmlns:a16="http://schemas.microsoft.com/office/drawing/2014/main" id="{AC20A69B-06CE-46A8-8EBA-61E5C8FE357B}"/>
              </a:ext>
            </a:extLst>
          </p:cNvPr>
          <p:cNvSpPr/>
          <p:nvPr/>
        </p:nvSpPr>
        <p:spPr>
          <a:xfrm>
            <a:off x="8966706" y="2662783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09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DISTACCO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Interesse del distaccante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400458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Potere direttivo e organizzativo in capo al distaccatario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46934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Svolgimento di una attività lavorativa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4010657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Titolarità del rapporto di lavoro in capo al distaccante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8430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Temporaneità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CARATTERISTICHE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DA6DEDF-8823-44E0-9CD0-8E569BF179EB}"/>
              </a:ext>
            </a:extLst>
          </p:cNvPr>
          <p:cNvSpPr/>
          <p:nvPr/>
        </p:nvSpPr>
        <p:spPr>
          <a:xfrm>
            <a:off x="8024082" y="4011136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Obblighi assicurativi e previdenziali in capo al distaccante</a:t>
            </a:r>
          </a:p>
        </p:txBody>
      </p:sp>
    </p:spTree>
    <p:extLst>
      <p:ext uri="{BB962C8B-B14F-4D97-AF65-F5344CB8AC3E}">
        <p14:creationId xmlns:p14="http://schemas.microsoft.com/office/powerpoint/2010/main" val="9707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DISTACCO TRASNAZIONALE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370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Verificare l’autenticità del distacco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335360" y="4208407"/>
            <a:ext cx="3643661" cy="2370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000" b="1" dirty="0"/>
          </a:p>
          <a:p>
            <a:pPr lvl="0" algn="ctr"/>
            <a:r>
              <a:rPr lang="it-IT" sz="3000" b="1" dirty="0"/>
              <a:t> Verificare le parità condizioni di lavoro e di occupazione</a:t>
            </a:r>
          </a:p>
          <a:p>
            <a:pPr lvl="0" algn="ctr"/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OBIETTIVI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5C5290-74D8-43F7-8753-92880C1CB05B}"/>
              </a:ext>
            </a:extLst>
          </p:cNvPr>
          <p:cNvSpPr/>
          <p:nvPr/>
        </p:nvSpPr>
        <p:spPr>
          <a:xfrm>
            <a:off x="4569320" y="1484305"/>
            <a:ext cx="7287320" cy="2370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Al fine di </a:t>
            </a:r>
            <a:r>
              <a:rPr lang="it-IT" sz="2600" dirty="0">
                <a:solidFill>
                  <a:srgbClr val="FF0000"/>
                </a:solidFill>
              </a:rPr>
              <a:t>prevenire abusi </a:t>
            </a:r>
            <a:r>
              <a:rPr lang="it-IT" sz="2600" dirty="0"/>
              <a:t>ed </a:t>
            </a:r>
            <a:r>
              <a:rPr lang="it-IT" sz="2600" dirty="0">
                <a:solidFill>
                  <a:srgbClr val="FF0000"/>
                </a:solidFill>
              </a:rPr>
              <a:t>elusioni</a:t>
            </a:r>
            <a:r>
              <a:rPr lang="it-IT" sz="2600" dirty="0"/>
              <a:t> degli obblighi di legislazione sociale, il </a:t>
            </a:r>
            <a:r>
              <a:rPr lang="it-IT" sz="2600" dirty="0">
                <a:solidFill>
                  <a:srgbClr val="FF0000"/>
                </a:solidFill>
              </a:rPr>
              <a:t>controllo ispettivo </a:t>
            </a:r>
            <a:r>
              <a:rPr lang="it-IT" sz="2600" dirty="0"/>
              <a:t>verificherà la </a:t>
            </a:r>
            <a:r>
              <a:rPr lang="it-IT" sz="2600" dirty="0">
                <a:solidFill>
                  <a:srgbClr val="FF0000"/>
                </a:solidFill>
              </a:rPr>
              <a:t>sussistenza di un rapporto di lavoro organico tra l’impresa estera ed il lavoratore distaccato</a:t>
            </a:r>
            <a:r>
              <a:rPr lang="it-IT" sz="2600" dirty="0"/>
              <a:t>, prendendo in considerazione alcuni indicatori.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0FBD41-01E0-4957-B3C5-0E6968D23152}"/>
              </a:ext>
            </a:extLst>
          </p:cNvPr>
          <p:cNvSpPr/>
          <p:nvPr/>
        </p:nvSpPr>
        <p:spPr>
          <a:xfrm>
            <a:off x="4571062" y="4208407"/>
            <a:ext cx="7287320" cy="2370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Va verificata l’</a:t>
            </a:r>
            <a:r>
              <a:rPr lang="it-IT" sz="2600" dirty="0">
                <a:solidFill>
                  <a:srgbClr val="FF0000"/>
                </a:solidFill>
              </a:rPr>
              <a:t>applicazione </a:t>
            </a:r>
            <a:r>
              <a:rPr lang="it-IT" sz="2600" dirty="0"/>
              <a:t>almeno delle «</a:t>
            </a:r>
            <a:r>
              <a:rPr lang="it-IT" sz="2600" dirty="0">
                <a:solidFill>
                  <a:srgbClr val="FF0000"/>
                </a:solidFill>
              </a:rPr>
              <a:t>medesime condizioni di lavoro e di occupazione</a:t>
            </a:r>
            <a:r>
              <a:rPr lang="it-IT" sz="2600" dirty="0"/>
              <a:t>» previste in Italia da norme e contratti collettivi (no aziendali) ai lavoratori subordinati distaccati in Italia per svolgere attività analoghe a quelle svolte nel proprio Paese.</a:t>
            </a:r>
          </a:p>
        </p:txBody>
      </p:sp>
    </p:spTree>
    <p:extLst>
      <p:ext uri="{BB962C8B-B14F-4D97-AF65-F5344CB8AC3E}">
        <p14:creationId xmlns:p14="http://schemas.microsoft.com/office/powerpoint/2010/main" val="211940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L’APPALTO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1277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Obbligo di «fare»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4088795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Esercizio del potere organizzativo e direttivo nei confronti dei lavoratori utilizzati nell’appalto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41277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Organizzazione di mezzi, in relazione alle esigenze dell’opera o del servizio dedotti in contratto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4094867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Assunzione del rischio d’impresa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2773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Autonomia gestionale nell’erogazione del servizio o opera</a:t>
            </a:r>
            <a:endParaRPr lang="it-IT" sz="28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REGOLE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DA6DEDF-8823-44E0-9CD0-8E569BF179EB}"/>
              </a:ext>
            </a:extLst>
          </p:cNvPr>
          <p:cNvSpPr/>
          <p:nvPr/>
        </p:nvSpPr>
        <p:spPr>
          <a:xfrm>
            <a:off x="8024082" y="409534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Non deve essere un intermediario</a:t>
            </a:r>
          </a:p>
        </p:txBody>
      </p:sp>
    </p:spTree>
    <p:extLst>
      <p:ext uri="{BB962C8B-B14F-4D97-AF65-F5344CB8AC3E}">
        <p14:creationId xmlns:p14="http://schemas.microsoft.com/office/powerpoint/2010/main" val="37270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IN AGRICOLTURA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7390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O.T.D.</a:t>
            </a:r>
          </a:p>
          <a:p>
            <a:pPr lvl="0" algn="ctr"/>
            <a:r>
              <a:rPr lang="it-IT" sz="2500" dirty="0"/>
              <a:t>(operai a tempo determinato)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335360" y="4509119"/>
            <a:ext cx="3643661" cy="206947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000" b="1" dirty="0"/>
          </a:p>
          <a:p>
            <a:pPr lvl="0" algn="ctr"/>
            <a:r>
              <a:rPr lang="it-IT" sz="3000" b="1" dirty="0"/>
              <a:t> O.T.I. </a:t>
            </a:r>
          </a:p>
          <a:p>
            <a:pPr lvl="0" algn="ctr"/>
            <a:r>
              <a:rPr lang="it-IT" sz="3000" b="1" dirty="0"/>
              <a:t>(operai a tempo indeterminato)</a:t>
            </a:r>
          </a:p>
          <a:p>
            <a:pPr lvl="0" algn="ctr"/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 RAPPORTI DI LAVORO SPECIFICI</a:t>
            </a:r>
          </a:p>
          <a:p>
            <a:pPr marL="0" indent="0">
              <a:buNone/>
            </a:pPr>
            <a:endParaRPr lang="it-IT" sz="2500" b="1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5C5290-74D8-43F7-8753-92880C1CB05B}"/>
              </a:ext>
            </a:extLst>
          </p:cNvPr>
          <p:cNvSpPr/>
          <p:nvPr/>
        </p:nvSpPr>
        <p:spPr>
          <a:xfrm>
            <a:off x="4295800" y="1484305"/>
            <a:ext cx="7560840" cy="27241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assunti per: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l’esecuzione di lavori di breve durata stagionale;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a carattere saltuario;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per fasi di lavorazioni;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per la sostituzione di operai aventi diritto alla conservazione del posto;</a:t>
            </a:r>
          </a:p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se effettuano, nell’arco di 12 mesi dalla data di assunzione, 180 gg. di effettivo lavoro, hanno diritto alla trasformazione a O.T.I.;</a:t>
            </a:r>
          </a:p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hanno una propria disciplina e sono esclusi, per espressa previsione legislativa </a:t>
            </a:r>
            <a:r>
              <a:rPr lang="it-IT" sz="1600" dirty="0"/>
              <a:t>(art. 29, co 1, lett. b del </a:t>
            </a:r>
            <a:r>
              <a:rPr lang="it-IT" sz="1600" dirty="0" err="1"/>
              <a:t>DLvo</a:t>
            </a:r>
            <a:r>
              <a:rPr lang="it-IT" sz="1600" dirty="0"/>
              <a:t> 81/2015) </a:t>
            </a:r>
            <a:r>
              <a:rPr lang="it-IT" dirty="0"/>
              <a:t>dalla disciplina sui contratti a tempo determinato.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0FBD41-01E0-4957-B3C5-0E6968D23152}"/>
              </a:ext>
            </a:extLst>
          </p:cNvPr>
          <p:cNvSpPr/>
          <p:nvPr/>
        </p:nvSpPr>
        <p:spPr>
          <a:xfrm>
            <a:off x="4297542" y="4509119"/>
            <a:ext cx="7560840" cy="20694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assunti senza fissare un termine</a:t>
            </a:r>
          </a:p>
        </p:txBody>
      </p:sp>
    </p:spTree>
    <p:extLst>
      <p:ext uri="{BB962C8B-B14F-4D97-AF65-F5344CB8AC3E}">
        <p14:creationId xmlns:p14="http://schemas.microsoft.com/office/powerpoint/2010/main" val="262110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N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NL 2" id="{1260BA7F-077D-4A20-8ACE-20CCFD5CB4B5}" vid="{A8810DA3-51D5-4BCA-96E5-4888AC72DC24}"/>
    </a:ext>
  </a:extLst>
</a:theme>
</file>

<file path=ppt/theme/theme2.xml><?xml version="1.0" encoding="utf-8"?>
<a:theme xmlns:a="http://schemas.openxmlformats.org/drawingml/2006/main" name="Tema IN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NL 2" id="{1260BA7F-077D-4A20-8ACE-20CCFD5CB4B5}" vid="{A8810DA3-51D5-4BCA-96E5-4888AC72DC2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l_Categoria0Static xmlns="788f23d6-fa6b-4c37-b8a1-3c61aa5aa18b" xsi:nil="true"/>
    <PublishingRollupImage xmlns="http://schemas.microsoft.com/sharepoint/v3" xsi:nil="true"/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SeoKeywords xmlns="http://schemas.microsoft.com/sharepoint/v3" xsi:nil="true"/>
    <PublishingVariationGroupID xmlns="http://schemas.microsoft.com/sharepoint/v3" xsi:nil="true"/>
    <Audience xmlns="http://schemas.microsoft.com/sharepoint/v3" xsi:nil="true"/>
    <PublishingIsFurlPage xmlns="http://schemas.microsoft.com/sharepoint/v3">false</PublishingIsFurlPage>
    <PublishingExpirationDate xmlns="http://schemas.microsoft.com/sharepoint/v3" xsi:nil="true"/>
    <SeoBrowserTitl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SeoRobotsNoIndex xmlns="http://schemas.microsoft.com/sharepoint/v3" xsi:nil="true"/>
    <SeoMetaDescription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agina" ma:contentTypeID="0x010100C568DB52D9D0A14D9B2FDCC96666E9F2007948130EC3DB064584E219954237AF390077B293E253BEB847BF7BAF2E38AF7C9C" ma:contentTypeVersion="6" ma:contentTypeDescription="Pagina è un modello di tipo di contenuto di sistema creato dalla caratteristica Risorse di pubblicazione. In tutte le raccolte di pagine create dalla caratteristica Pubblicazione verranno aggiunti i modelli di colonna dal modello Pagina." ma:contentTypeScope="" ma:versionID="f7590ffe708a4034ae4afc42023e42d2">
  <xsd:schema xmlns:xsd="http://www.w3.org/2001/XMLSchema" xmlns:xs="http://www.w3.org/2001/XMLSchema" xmlns:p="http://schemas.microsoft.com/office/2006/metadata/properties" xmlns:ns1="http://schemas.microsoft.com/sharepoint/v3" xmlns:ns2="788f23d6-fa6b-4c37-b8a1-3c61aa5aa18b" targetNamespace="http://schemas.microsoft.com/office/2006/metadata/properties" ma:root="true" ma:fieldsID="7d942d5f20feb0dd9aeb10886400508d" ns1:_="" ns2:_="">
    <xsd:import namespace="http://schemas.microsoft.com/sharepoint/v3"/>
    <xsd:import namespace="788f23d6-fa6b-4c37-b8a1-3c61aa5aa18b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IsFurlPage" minOccurs="0"/>
                <xsd:element ref="ns1:SeoBrowserTitle" minOccurs="0"/>
                <xsd:element ref="ns1:SeoMetaDescription" minOccurs="0"/>
                <xsd:element ref="ns1:SeoKeywords" minOccurs="0"/>
                <xsd:element ref="ns1:SeoRobotsNoIndex" minOccurs="0"/>
                <xsd:element ref="ns2:inl_Categoria0Stat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i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10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  <xsd:element name="PublishingContact" ma:index="11" nillable="true" ma:displayName="Contatto" ma:description="Contatto è una colonna del sito creata dalla funzionalità Pubblicazione e usata nel tipo di contenuto Pagina come persona o gruppo che rappresenta il contatto per la pagina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Indirizzo di posta elettronica contatto" ma:description="Indirizzo di posta elettronica contatto è una colonna del sito creata dalla funzionalità Pubblicazione e usata nel tipo di contenuto Pagina come indirizzo e-mail della persona o del gruppo che rappresenta il contatto per la pagina.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ome contatto" ma:description="Nome contatto è una colonna del sito creata dalla funzionalità Pubblicazione e usata nel tipo di contenuto Pagina come nome della persona o del gruppo che rappresenta il contatto per la pagina.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Immagine contatto" ma:description="Immagine contatto è una colonna del sito creata dalla funzionalità Pubblicazione e usata nel tipo di contenuto Pagina come immagine dell'utente o del gruppo che rappresenta il contatto per la pagina.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Layout di pagina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gruppo varianti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Collegamento relazioni varianti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Immagine riepilogo" ma:description="Immagine riepilogo è una colonna del sito creata dalla funzionalità Pubblicazione e usata nel tipo di contenuto Pagina come immagine per la pagina visualizzata in riepiloghi di contenuto, come la web part Contenuto da ricerca." ma:internalName="PublishingRollupImage">
      <xsd:simpleType>
        <xsd:restriction base="dms:Unknown"/>
      </xsd:simpleType>
    </xsd:element>
    <xsd:element name="Audience" ma:index="19" nillable="true" ma:displayName="Gruppi di destinatari" ma:description="Gruppi di destinatari è una colonna del sito creata dalla funzionalità Pubblicazione e usata per specificare i gruppi di persone a cui sarà destinata questa pagina." ma:internalName="Audience">
      <xsd:simpleType>
        <xsd:restriction base="dms:Unknown"/>
      </xsd:simpleType>
    </xsd:element>
    <xsd:element name="PublishingIsFurlPage" ma:index="20" nillable="true" ma:displayName="Nascondi URL fisici dalla ricerca" ma:description="Se si seleziona questa opzione, l'URL fisico della pagina non verrà visualizzato nei risultati della ricerca. Verranno sempre visualizzati gli URL brevi assegnati alla pagina." ma:internalName="PublishingIsFurlPage">
      <xsd:simpleType>
        <xsd:restriction base="dms:Boolean"/>
      </xsd:simpleType>
    </xsd:element>
    <xsd:element name="SeoBrowserTitle" ma:index="21" nillable="true" ma:displayName="Titolo browser" ma:description="Titolo browser è una colonna del sito creata dalla caratteristica Pubblicazione. Viene usata come titolo visualizzato nella parte superiore di una finestra del browser e può apparire nei risultati delle ricerche in Internet." ma:hidden="true" ma:internalName="SeoBrowserTitle">
      <xsd:simpleType>
        <xsd:restriction base="dms:Text"/>
      </xsd:simpleType>
    </xsd:element>
    <xsd:element name="SeoMetaDescription" ma:index="22" nillable="true" ma:displayName="Meta descrizione" ma:description="Meta descrizione è una colonna del sito creata dalla caratteristica Pubblicazione. I motori di ricerca su Internet possono visualizzare questa descrizione nelle pagine dei risultati delle ricerche." ma:hidden="true" ma:internalName="SeoMetaDescription">
      <xsd:simpleType>
        <xsd:restriction base="dms:Text"/>
      </xsd:simpleType>
    </xsd:element>
    <xsd:element name="SeoKeywords" ma:index="23" nillable="true" ma:displayName="Parole chiave META" ma:description="Parole chiave META" ma:hidden="true" ma:internalName="SeoKeywords">
      <xsd:simpleType>
        <xsd:restriction base="dms:Text"/>
      </xsd:simpleType>
    </xsd:element>
    <xsd:element name="SeoRobotsNoIndex" ma:index="24" nillable="true" ma:displayName="Nascondi da motori di ricerca su Internet" ma:description="Nascondi da motori di ricerca su Internet è una colonna del sito creata dalla caratteristica Pubblicazione e usata per indicare ai crawler dei motori di ricerca che una pagina specifica non deve essere indicizzata." ma:hidden="true" ma:internalName="RobotsNo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f23d6-fa6b-4c37-b8a1-3c61aa5aa18b" elementFormDefault="qualified">
    <xsd:import namespace="http://schemas.microsoft.com/office/2006/documentManagement/types"/>
    <xsd:import namespace="http://schemas.microsoft.com/office/infopath/2007/PartnerControls"/>
    <xsd:element name="inl_Categoria0Static" ma:index="25" nillable="true" ma:displayName="Categoria dell'articolo" ma:hidden="true" ma:internalName="inl_Categoria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10091-56D1-4308-89D8-C57C97FC0FF4}">
  <ds:schemaRefs>
    <ds:schemaRef ds:uri="http://schemas.microsoft.com/office/2006/metadata/properties"/>
    <ds:schemaRef ds:uri="http://schemas.microsoft.com/office/infopath/2007/PartnerControls"/>
    <ds:schemaRef ds:uri="788f23d6-fa6b-4c37-b8a1-3c61aa5aa18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41FA7FB-D475-478F-ACFA-3B17551CF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37EDB-1B01-4A6B-804F-E47483776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8f23d6-fa6b-4c37-b8a1-3c61aa5a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INL 2</Template>
  <TotalTime>0</TotalTime>
  <Words>933</Words>
  <Application>Microsoft Office PowerPoint</Application>
  <PresentationFormat>Widescreen</PresentationFormat>
  <Paragraphs>145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Tema INL 2</vt:lpstr>
      <vt:lpstr>Tema INL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</vt:lpstr>
      <vt:lpstr>I DIRITTI NON SONO  MAI FUORI STAGIONE  RIGHTS ARE NEVER  OUT OF SEASON  #Rights4AllSeasons     Materiale elaborato dal Gruppo di lavoro  coordinato dall'Ispettorato Interregionale del Lavoro Nord Est sede di Venezia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Francesca Olivero</cp:lastModifiedBy>
  <cp:revision>685</cp:revision>
  <dcterms:created xsi:type="dcterms:W3CDTF">2015-12-20T11:08:12Z</dcterms:created>
  <dcterms:modified xsi:type="dcterms:W3CDTF">2023-01-10T09:59:49Z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0x010100C568DB52D9D0A14D9B2FDCC96666E9F2007948130EC3DB064584E219954237AF390077B293E253BEB847BF7BAF2E38AF7C9C</vt:lpwstr>
  </property>
</Properties>
</file>